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2" r:id="rId2"/>
    <p:sldId id="256" r:id="rId3"/>
    <p:sldId id="263" r:id="rId4"/>
    <p:sldId id="264" r:id="rId5"/>
    <p:sldId id="266" r:id="rId6"/>
    <p:sldId id="265" r:id="rId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AADB"/>
    <a:srgbClr val="E7E8EA"/>
    <a:srgbClr val="17375E"/>
    <a:srgbClr val="F1F4F6"/>
    <a:srgbClr val="D6D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64"/>
    <p:restoredTop sz="94672"/>
  </p:normalViewPr>
  <p:slideViewPr>
    <p:cSldViewPr snapToGrid="0" snapToObjects="1">
      <p:cViewPr>
        <p:scale>
          <a:sx n="109" d="100"/>
          <a:sy n="109" d="100"/>
        </p:scale>
        <p:origin x="1384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10.tiff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954332-8D0B-9B43-90CB-B8D86051A234}" type="datetimeFigureOut">
              <a:rPr kumimoji="1" lang="ko-Kore-KR" altLang="en-US" smtClean="0"/>
              <a:t>2020. 4. 2.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6B9090-C41C-774C-B082-7D95799DEF7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407351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6B9090-C41C-774C-B082-7D95799DEF73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82281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주가와</a:t>
            </a:r>
            <a:r>
              <a:rPr kumimoji="1" lang="ko-KR" altLang="en-US" dirty="0"/>
              <a:t> </a:t>
            </a:r>
            <a:r>
              <a:rPr kumimoji="1" lang="en-US" altLang="ko-KR" dirty="0"/>
              <a:t>4</a:t>
            </a:r>
            <a:r>
              <a:rPr kumimoji="1" lang="ko-KR" altLang="en-US" dirty="0"/>
              <a:t> 변수와 상관 관계를 그래프로 시각화 </a:t>
            </a:r>
            <a:r>
              <a:rPr kumimoji="1" lang="ko-KR" altLang="en-US" dirty="0" err="1"/>
              <a:t>하였을때</a:t>
            </a:r>
            <a:r>
              <a:rPr kumimoji="1" lang="ko-KR" altLang="en-US" dirty="0"/>
              <a:t> 다음과 같은 결과를 보였다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6B9090-C41C-774C-B082-7D95799DEF73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09687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6388BC-BFD5-AC4C-9B11-5F05CAA289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108E524-B7CE-EA4F-9BA2-88D7F84BC4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482D16-0995-C546-AC85-894074C8F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DA9C9-CC9C-A541-93E1-75A181607D3A}" type="datetimeFigureOut">
              <a:rPr kumimoji="1" lang="ko-Kore-KR" altLang="en-US" smtClean="0"/>
              <a:t>2020. 4. 2.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17C1D7-5E6C-EC4D-B3AE-034D83072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7815F1-AFBF-BC4B-B548-BA577B4EE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2D5A5-A48D-D44E-86D6-1B0AC8F1EE2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56907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0260E4-347C-7044-8AFF-C05C47997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1487647-E9D7-0147-ABF9-1FC9F37F3B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F6FA00-BE26-9848-ACB8-599F12ACE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DA9C9-CC9C-A541-93E1-75A181607D3A}" type="datetimeFigureOut">
              <a:rPr kumimoji="1" lang="ko-Kore-KR" altLang="en-US" smtClean="0"/>
              <a:t>2020. 4. 2.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1BCE3B-7D47-EB42-823C-F588B3135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BE522C-BC96-C141-8C7F-4CB52204D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2D5A5-A48D-D44E-86D6-1B0AC8F1EE2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18897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B37E16C-D837-4045-844F-781D4274DA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8E075FB-32BF-3E4A-B1BA-6AFD38829E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0E5447-168B-9F44-A791-5E8F3CC3E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DA9C9-CC9C-A541-93E1-75A181607D3A}" type="datetimeFigureOut">
              <a:rPr kumimoji="1" lang="ko-Kore-KR" altLang="en-US" smtClean="0"/>
              <a:t>2020. 4. 2.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92CEAF-355C-7B48-8C43-BD24B4D26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B607E1-EF0E-2A44-AE96-460F0DEDD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2D5A5-A48D-D44E-86D6-1B0AC8F1EE2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29501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5712D5-C7F8-DA41-A09F-4888391EE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C93B42-65C8-5846-84FB-197DEBFB8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0A57CB-8973-DA44-9CB9-192EC049D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DA9C9-CC9C-A541-93E1-75A181607D3A}" type="datetimeFigureOut">
              <a:rPr kumimoji="1" lang="ko-Kore-KR" altLang="en-US" smtClean="0"/>
              <a:t>2020. 4. 2.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5F66D8-504C-7D4D-BF0C-9793FF2A7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BB4F3F-E26E-EB42-A375-8AA6C2698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2D5A5-A48D-D44E-86D6-1B0AC8F1EE2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21830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C086D7-6F6C-7446-827B-C82073F74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1CC1F6-3DA3-7E45-AFFD-350BCE6CBD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733604-0EA2-A348-B0A8-7DDEE9253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DA9C9-CC9C-A541-93E1-75A181607D3A}" type="datetimeFigureOut">
              <a:rPr kumimoji="1" lang="ko-Kore-KR" altLang="en-US" smtClean="0"/>
              <a:t>2020. 4. 2.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273488-958F-3B40-AA02-908DBCBA7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A1F639-6DCD-C54E-A794-4697F4A5C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2D5A5-A48D-D44E-86D6-1B0AC8F1EE2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31579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DD2745-9D6A-6548-8747-8EBAEFF1D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08D694-C5FB-CD43-BF88-D8CB44FD2A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13B3A0-62F0-5C44-B11F-4DDDF8B810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975779-695E-D34E-8B5C-7205F0E80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DA9C9-CC9C-A541-93E1-75A181607D3A}" type="datetimeFigureOut">
              <a:rPr kumimoji="1" lang="ko-Kore-KR" altLang="en-US" smtClean="0"/>
              <a:t>2020. 4. 2.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CD7265-1A36-204F-B414-A67546545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52DF0F-D436-554F-8197-EBABB118C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2D5A5-A48D-D44E-86D6-1B0AC8F1EE2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15616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1D3EB9-1CF8-8642-B059-204996952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0AE32D3-7443-444A-B181-15EBFAA629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8562F1C-2C01-4A4F-8B2C-41FB5DC4E9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44360F2-8074-2745-84AF-D2FA94CAF5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6A33310-67A4-6347-A7C3-C27DDAF050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2654AF3-9D62-8246-B8B2-B93455A5C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DA9C9-CC9C-A541-93E1-75A181607D3A}" type="datetimeFigureOut">
              <a:rPr kumimoji="1" lang="ko-Kore-KR" altLang="en-US" smtClean="0"/>
              <a:t>2020. 4. 2.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63635F0-C456-D045-B233-24522814B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DC6CC68-96B7-FD4D-8F4B-EA49A8554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2D5A5-A48D-D44E-86D6-1B0AC8F1EE2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53448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C2A75B-295B-304F-9740-1B892C4D2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99DDADF-AAAE-E44F-B336-7B0B1CBBC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DA9C9-CC9C-A541-93E1-75A181607D3A}" type="datetimeFigureOut">
              <a:rPr kumimoji="1" lang="ko-Kore-KR" altLang="en-US" smtClean="0"/>
              <a:t>2020. 4. 2.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ADF4140-0F18-8E47-B1F4-4D09B5856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DFCD65D-66C6-6B4C-BE4F-07DC4F796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2D5A5-A48D-D44E-86D6-1B0AC8F1EE2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82508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9A52BFD-FEF6-AC44-85EC-B5E337C6C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DA9C9-CC9C-A541-93E1-75A181607D3A}" type="datetimeFigureOut">
              <a:rPr kumimoji="1" lang="ko-Kore-KR" altLang="en-US" smtClean="0"/>
              <a:t>2020. 4. 2.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C16287A-E475-0542-9134-5A30C8591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A69D08-C022-B344-9C9A-28908EF0A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2D5A5-A48D-D44E-86D6-1B0AC8F1EE2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63478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538B40-54B1-0C47-9937-317EBB508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64F54A-C99B-3444-8CDD-25015F1A7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841A554-A360-8749-A78D-4217B9031C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B8D133-A46E-4B4E-8E48-7ACB0A82A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DA9C9-CC9C-A541-93E1-75A181607D3A}" type="datetimeFigureOut">
              <a:rPr kumimoji="1" lang="ko-Kore-KR" altLang="en-US" smtClean="0"/>
              <a:t>2020. 4. 2.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49E6CA9-5254-A948-BBD2-EF6E7214A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DA6381E-DE9E-1646-B3DC-FE6463FFB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2D5A5-A48D-D44E-86D6-1B0AC8F1EE2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870785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C9E79D-21F3-604E-88F4-01389738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592EFF2-A6D1-4942-9697-84BC241422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D1CEF9-21B8-2C4D-90C8-41DF7CD824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45C9CF-2514-1948-8A64-851B025A9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DA9C9-CC9C-A541-93E1-75A181607D3A}" type="datetimeFigureOut">
              <a:rPr kumimoji="1" lang="ko-Kore-KR" altLang="en-US" smtClean="0"/>
              <a:t>2020. 4. 2.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B67C47-736F-FD4F-B6AD-064CD62D0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E96AE0-29D5-5F42-B07D-EDEC5DEB4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2D5A5-A48D-D44E-86D6-1B0AC8F1EE2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2036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D8820E1-9FEE-1447-9FA6-DE3D20081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DC4CE2B-2382-B446-B309-3FDDA46BB5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940D66-2B0D-8B4A-97D8-5D3E1C3CC2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1DA9C9-CC9C-A541-93E1-75A181607D3A}" type="datetimeFigureOut">
              <a:rPr kumimoji="1" lang="ko-Kore-KR" altLang="en-US" smtClean="0"/>
              <a:t>2020. 4. 2.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0A13EC-6968-B745-93D9-8E6C61D388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8E1DFE-8BFE-5043-9084-3235DFCA9C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A2D5A5-A48D-D44E-86D6-1B0AC8F1EE2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47321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tiff"/><Relationship Id="rId13" Type="http://schemas.openxmlformats.org/officeDocument/2006/relationships/image" Target="../media/image11.png"/><Relationship Id="rId3" Type="http://schemas.openxmlformats.org/officeDocument/2006/relationships/image" Target="../media/image4.tiff"/><Relationship Id="rId7" Type="http://schemas.openxmlformats.org/officeDocument/2006/relationships/image" Target="../media/image6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11" Type="http://schemas.openxmlformats.org/officeDocument/2006/relationships/image" Target="../media/image9.tiff"/><Relationship Id="rId5" Type="http://schemas.openxmlformats.org/officeDocument/2006/relationships/image" Target="../media/image1.tiff"/><Relationship Id="rId15" Type="http://schemas.openxmlformats.org/officeDocument/2006/relationships/image" Target="../media/image13.jpg"/><Relationship Id="rId10" Type="http://schemas.openxmlformats.org/officeDocument/2006/relationships/image" Target="../media/image8.tiff"/><Relationship Id="rId4" Type="http://schemas.openxmlformats.org/officeDocument/2006/relationships/image" Target="../media/image5.tiff"/><Relationship Id="rId9" Type="http://schemas.openxmlformats.org/officeDocument/2006/relationships/image" Target="../media/image7.tiff"/><Relationship Id="rId14" Type="http://schemas.openxmlformats.org/officeDocument/2006/relationships/image" Target="../media/image1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73298A4-317E-C744-A713-447336BB9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55562" y="1854200"/>
            <a:ext cx="3568700" cy="15748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0C5B875-0C7D-F942-B362-69CED30243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145847" y="4429919"/>
            <a:ext cx="5885646" cy="167641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BADF400-F4AC-A246-BE71-AFAF637970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91487" y="-1004710"/>
            <a:ext cx="4722663" cy="236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034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8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74D80D28-10D4-0B44-BAEF-2A955D84D94A}"/>
              </a:ext>
            </a:extLst>
          </p:cNvPr>
          <p:cNvSpPr/>
          <p:nvPr/>
        </p:nvSpPr>
        <p:spPr>
          <a:xfrm>
            <a:off x="4465982" y="114893"/>
            <a:ext cx="3260035" cy="659123"/>
          </a:xfrm>
          <a:prstGeom prst="roundRect">
            <a:avLst/>
          </a:prstGeom>
          <a:solidFill>
            <a:srgbClr val="F1F4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AD91115-7C20-AA41-9AC6-A506D7F0E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28" y="911250"/>
            <a:ext cx="6759146" cy="586083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4D81C00-5727-F04B-BAB2-440B493C31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9832" y="911250"/>
            <a:ext cx="5151428" cy="5758712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B0ED17D4-85F9-B04B-92EA-3F39EC07C3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050" y="1576232"/>
            <a:ext cx="3568700" cy="157480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D74BC8B-EA67-3648-9BBE-EB276530B6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84214" y="1624410"/>
            <a:ext cx="4722663" cy="2361332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E24BBBC1-38E3-F94D-B64D-2A7643E84B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50290" y="1718473"/>
            <a:ext cx="4796841" cy="1768575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B3CB14B1-1991-0947-9665-8DC46B0950F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7036" y="1624410"/>
            <a:ext cx="5885646" cy="1676415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DCF9FFB3-3BDE-474E-A92E-FCC66EE54DF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47125" y="1716184"/>
            <a:ext cx="4796840" cy="814667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EC884500-6485-1743-9057-B5D7149F12A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76161" y="1576232"/>
            <a:ext cx="4723937" cy="2927733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E2B3BA63-97C6-CA47-BE10-68BCB581A02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4636" y="1718473"/>
            <a:ext cx="6020813" cy="2686578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DFB8BF64-B8F2-A046-91C4-E865D3AFABD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19516" y="1761054"/>
            <a:ext cx="6147150" cy="2361332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F321D678-59C4-2A4C-A358-1F227A5CF807}"/>
              </a:ext>
            </a:extLst>
          </p:cNvPr>
          <p:cNvSpPr txBox="1"/>
          <p:nvPr/>
        </p:nvSpPr>
        <p:spPr>
          <a:xfrm>
            <a:off x="2186609" y="5367424"/>
            <a:ext cx="78187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dirty="0"/>
              <a:t>회의를 통해 주가의 특성을 고려해서 </a:t>
            </a:r>
            <a:r>
              <a:rPr kumimoji="1" lang="ko-KR" altLang="en-US" sz="2000" b="1" dirty="0" err="1"/>
              <a:t>결측치를</a:t>
            </a:r>
            <a:r>
              <a:rPr kumimoji="1" lang="ko-KR" altLang="en-US" sz="2000" b="1" dirty="0"/>
              <a:t> 가지는 변수들은 각 회사들의 연도별 평균을 가지고 처리하였다</a:t>
            </a:r>
            <a:r>
              <a:rPr kumimoji="1" lang="en-US" altLang="ko-KR" sz="2000" b="1" dirty="0"/>
              <a:t>.</a:t>
            </a:r>
            <a:endParaRPr kumimoji="1" lang="ko-Kore-KR" altLang="en-US" sz="20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A90958-446E-614C-B3FB-867D29059514}"/>
              </a:ext>
            </a:extLst>
          </p:cNvPr>
          <p:cNvSpPr txBox="1"/>
          <p:nvPr/>
        </p:nvSpPr>
        <p:spPr>
          <a:xfrm>
            <a:off x="4836680" y="182844"/>
            <a:ext cx="2518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 b="1" dirty="0">
                <a:latin typeface="+mj-ea"/>
                <a:ea typeface="+mj-ea"/>
              </a:rPr>
              <a:t>데이터 전처리</a:t>
            </a:r>
            <a:endParaRPr kumimoji="1" lang="ko-Kore-KR" altLang="en-US" sz="2800" b="1" dirty="0">
              <a:latin typeface="+mj-ea"/>
              <a:ea typeface="+mj-ea"/>
            </a:endParaRP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93EE467D-76AE-184D-9518-78B74BD0B50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10800000" flipH="1" flipV="1">
            <a:off x="-3788764" y="-2021375"/>
            <a:ext cx="2658025" cy="1610672"/>
          </a:xfrm>
          <a:prstGeom prst="rect">
            <a:avLst/>
          </a:prstGeom>
        </p:spPr>
      </p:pic>
      <p:pic>
        <p:nvPicPr>
          <p:cNvPr id="47" name="그림 46" descr="케이크이(가) 표시된 사진&#10;&#10;자동 생성된 설명">
            <a:extLst>
              <a:ext uri="{FF2B5EF4-FFF2-40B4-BE49-F238E27FC236}">
                <a16:creationId xmlns:a16="http://schemas.microsoft.com/office/drawing/2014/main" id="{0F630713-554D-1644-A1BB-2B167DA6B60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77334" y="-2021375"/>
            <a:ext cx="2333714" cy="1610674"/>
          </a:xfrm>
          <a:prstGeom prst="rect">
            <a:avLst/>
          </a:prstGeom>
          <a:ln w="57150">
            <a:solidFill>
              <a:srgbClr val="FF0000"/>
            </a:solidFill>
          </a:ln>
        </p:spPr>
      </p:pic>
      <p:pic>
        <p:nvPicPr>
          <p:cNvPr id="48" name="그림 47" descr="텍스트, 지도, 남자, 표지판이(가) 표시된 사진&#10;&#10;자동 생성된 설명">
            <a:extLst>
              <a:ext uri="{FF2B5EF4-FFF2-40B4-BE49-F238E27FC236}">
                <a16:creationId xmlns:a16="http://schemas.microsoft.com/office/drawing/2014/main" id="{8680FAB3-1BFF-8649-9260-62FE0A5B7B4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-3641742" y="519705"/>
            <a:ext cx="2511004" cy="1759850"/>
          </a:xfrm>
          <a:prstGeom prst="rect">
            <a:avLst/>
          </a:prstGeom>
          <a:ln w="57150">
            <a:noFill/>
          </a:ln>
        </p:spPr>
      </p:pic>
    </p:spTree>
    <p:extLst>
      <p:ext uri="{BB962C8B-B14F-4D97-AF65-F5344CB8AC3E}">
        <p14:creationId xmlns:p14="http://schemas.microsoft.com/office/powerpoint/2010/main" val="2644041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5AA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79E7F66A-B03A-6649-89DE-D1E08838BD0F}"/>
              </a:ext>
            </a:extLst>
          </p:cNvPr>
          <p:cNvSpPr/>
          <p:nvPr/>
        </p:nvSpPr>
        <p:spPr>
          <a:xfrm>
            <a:off x="259110" y="620688"/>
            <a:ext cx="1167378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0ECE000D-D99C-7F4A-8201-A34BFEB6121E}"/>
              </a:ext>
            </a:extLst>
          </p:cNvPr>
          <p:cNvSpPr/>
          <p:nvPr/>
        </p:nvSpPr>
        <p:spPr>
          <a:xfrm>
            <a:off x="5627948" y="74100"/>
            <a:ext cx="936104" cy="936104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2A409A-CF13-8543-8EA9-F702E790D71A}"/>
              </a:ext>
            </a:extLst>
          </p:cNvPr>
          <p:cNvSpPr txBox="1"/>
          <p:nvPr/>
        </p:nvSpPr>
        <p:spPr>
          <a:xfrm>
            <a:off x="2323321" y="1165165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C7DBA1-870D-2B43-8ADB-42824A768739}"/>
              </a:ext>
            </a:extLst>
          </p:cNvPr>
          <p:cNvSpPr txBox="1"/>
          <p:nvPr/>
        </p:nvSpPr>
        <p:spPr>
          <a:xfrm>
            <a:off x="5131394" y="2031002"/>
            <a:ext cx="1512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>
                <a:solidFill>
                  <a:srgbClr val="17375E"/>
                </a:solidFill>
              </a:rPr>
              <a:t>종속변수 </a:t>
            </a:r>
            <a:endParaRPr lang="en-US" altLang="ko-KR" b="1" spc="-150" dirty="0">
              <a:solidFill>
                <a:srgbClr val="17375E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99F5594-E4F8-CB4D-B03F-7C6A2AB4AD3D}"/>
              </a:ext>
            </a:extLst>
          </p:cNvPr>
          <p:cNvSpPr txBox="1"/>
          <p:nvPr/>
        </p:nvSpPr>
        <p:spPr>
          <a:xfrm>
            <a:off x="3727477" y="1237173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주가 예측</a:t>
            </a:r>
          </a:p>
        </p:txBody>
      </p:sp>
      <p:cxnSp>
        <p:nvCxnSpPr>
          <p:cNvPr id="19" name="직선 연결선 13">
            <a:extLst>
              <a:ext uri="{FF2B5EF4-FFF2-40B4-BE49-F238E27FC236}">
                <a16:creationId xmlns:a16="http://schemas.microsoft.com/office/drawing/2014/main" id="{DBED66A6-95EC-C34A-AF15-1FCA848BE100}"/>
              </a:ext>
            </a:extLst>
          </p:cNvPr>
          <p:cNvCxnSpPr/>
          <p:nvPr/>
        </p:nvCxnSpPr>
        <p:spPr>
          <a:xfrm>
            <a:off x="3475449" y="1885245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D0484A7-8462-CF48-9513-268DAFA5F29A}"/>
              </a:ext>
            </a:extLst>
          </p:cNvPr>
          <p:cNvSpPr/>
          <p:nvPr/>
        </p:nvSpPr>
        <p:spPr>
          <a:xfrm>
            <a:off x="4051513" y="3236251"/>
            <a:ext cx="3672408" cy="1961362"/>
          </a:xfrm>
          <a:prstGeom prst="rect">
            <a:avLst/>
          </a:prstGeom>
          <a:noFill/>
          <a:ln w="76200"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000" b="1" dirty="0" err="1">
                <a:solidFill>
                  <a:srgbClr val="17375E"/>
                </a:solidFill>
              </a:rPr>
              <a:t>지도학습</a:t>
            </a:r>
            <a:r>
              <a:rPr kumimoji="1" lang="ko-KR" altLang="en-US" sz="2000" b="1" dirty="0">
                <a:solidFill>
                  <a:srgbClr val="17375E"/>
                </a:solidFill>
              </a:rPr>
              <a:t> </a:t>
            </a:r>
            <a:r>
              <a:rPr kumimoji="1" lang="en-US" altLang="ko-KR" sz="2000" b="1" dirty="0">
                <a:solidFill>
                  <a:srgbClr val="17375E"/>
                </a:solidFill>
              </a:rPr>
              <a:t>:</a:t>
            </a:r>
            <a:r>
              <a:rPr kumimoji="1" lang="ko-KR" altLang="en-US" sz="2000" b="1" dirty="0">
                <a:solidFill>
                  <a:srgbClr val="17375E"/>
                </a:solidFill>
              </a:rPr>
              <a:t> 회귀</a:t>
            </a:r>
            <a:r>
              <a:rPr kumimoji="1" lang="en-US" altLang="ko-KR" sz="2000" b="1" dirty="0">
                <a:solidFill>
                  <a:srgbClr val="17375E"/>
                </a:solidFill>
              </a:rPr>
              <a:t>(Regression)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B4962A2D-CD91-8547-AEC3-FC4F52223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H="1" flipV="1">
            <a:off x="1987811" y="2095572"/>
            <a:ext cx="2658025" cy="1610672"/>
          </a:xfrm>
          <a:prstGeom prst="rect">
            <a:avLst/>
          </a:prstGeom>
        </p:spPr>
      </p:pic>
      <p:pic>
        <p:nvPicPr>
          <p:cNvPr id="26" name="그림 25" descr="케이크이(가) 표시된 사진&#10;&#10;자동 생성된 설명">
            <a:extLst>
              <a:ext uri="{FF2B5EF4-FFF2-40B4-BE49-F238E27FC236}">
                <a16:creationId xmlns:a16="http://schemas.microsoft.com/office/drawing/2014/main" id="{2E9E3716-D82B-954C-AB08-C7FB62AAA9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3909" y="2095572"/>
            <a:ext cx="2333714" cy="1610674"/>
          </a:xfrm>
          <a:prstGeom prst="rect">
            <a:avLst/>
          </a:prstGeom>
          <a:ln w="57150">
            <a:solidFill>
              <a:srgbClr val="FF0000"/>
            </a:solidFill>
          </a:ln>
        </p:spPr>
      </p:pic>
      <p:pic>
        <p:nvPicPr>
          <p:cNvPr id="27" name="그림 26" descr="텍스트, 지도, 남자, 표지판이(가) 표시된 사진&#10;&#10;자동 생성된 설명">
            <a:extLst>
              <a:ext uri="{FF2B5EF4-FFF2-40B4-BE49-F238E27FC236}">
                <a16:creationId xmlns:a16="http://schemas.microsoft.com/office/drawing/2014/main" id="{A517FC49-C2F9-474A-A69A-A2932910F5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4833" y="4636652"/>
            <a:ext cx="2511004" cy="1759850"/>
          </a:xfrm>
          <a:prstGeom prst="rect">
            <a:avLst/>
          </a:prstGeom>
          <a:ln w="57150">
            <a:noFill/>
          </a:ln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BFFCE1B0-7F38-D34F-8B07-2ECED0C84BAB}"/>
              </a:ext>
            </a:extLst>
          </p:cNvPr>
          <p:cNvSpPr/>
          <p:nvPr/>
        </p:nvSpPr>
        <p:spPr>
          <a:xfrm>
            <a:off x="259110" y="204868"/>
            <a:ext cx="14879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bg1"/>
                </a:solidFill>
              </a:rPr>
              <a:t>알고리즘 선정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DD3B27E-EF25-D842-88BB-E617B39CBDF6}"/>
              </a:ext>
            </a:extLst>
          </p:cNvPr>
          <p:cNvSpPr/>
          <p:nvPr/>
        </p:nvSpPr>
        <p:spPr>
          <a:xfrm>
            <a:off x="7073900" y="4761668"/>
            <a:ext cx="4127500" cy="1334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R" dirty="0">
                <a:solidFill>
                  <a:schemeClr val="tx1"/>
                </a:solidFill>
              </a:rPr>
              <a:t>3</a:t>
            </a:r>
            <a:r>
              <a:rPr kumimoji="1" lang="ko-KR" altLang="en-US" dirty="0">
                <a:solidFill>
                  <a:schemeClr val="tx1"/>
                </a:solidFill>
              </a:rPr>
              <a:t>가지 알고리즘 중 가장 높은 예측력을 보이는 </a:t>
            </a:r>
            <a:r>
              <a:rPr kumimoji="1" lang="en-US" altLang="ko-KR" b="1" dirty="0">
                <a:solidFill>
                  <a:srgbClr val="FF0000"/>
                </a:solidFill>
              </a:rPr>
              <a:t>Random Forest</a:t>
            </a:r>
            <a:r>
              <a:rPr kumimoji="1" lang="en-US" altLang="ko-KR" dirty="0">
                <a:solidFill>
                  <a:schemeClr val="tx1"/>
                </a:solidFill>
              </a:rPr>
              <a:t> </a:t>
            </a:r>
            <a:r>
              <a:rPr kumimoji="1" lang="ko-KR" altLang="en-US" dirty="0">
                <a:solidFill>
                  <a:schemeClr val="tx1"/>
                </a:solidFill>
              </a:rPr>
              <a:t>알고리즘을 채택</a:t>
            </a:r>
            <a:endParaRPr kumimoji="1" lang="ko-Kore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4526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5AA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79E7F66A-B03A-6649-89DE-D1E08838BD0F}"/>
              </a:ext>
            </a:extLst>
          </p:cNvPr>
          <p:cNvSpPr/>
          <p:nvPr/>
        </p:nvSpPr>
        <p:spPr>
          <a:xfrm>
            <a:off x="259110" y="620688"/>
            <a:ext cx="1167378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FFCE1B0-7F38-D34F-8B07-2ECED0C84BAB}"/>
              </a:ext>
            </a:extLst>
          </p:cNvPr>
          <p:cNvSpPr/>
          <p:nvPr/>
        </p:nvSpPr>
        <p:spPr>
          <a:xfrm>
            <a:off x="259110" y="172820"/>
            <a:ext cx="10647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bg1"/>
                </a:solidFill>
              </a:rPr>
              <a:t>분석 결과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B58D861-33D0-AA4C-A20B-5ECE3F927612}"/>
              </a:ext>
            </a:extLst>
          </p:cNvPr>
          <p:cNvSpPr/>
          <p:nvPr/>
        </p:nvSpPr>
        <p:spPr>
          <a:xfrm>
            <a:off x="5627948" y="74100"/>
            <a:ext cx="936104" cy="936104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8" name="그림 17" descr="스크린샷이(가) 표시된 사진&#10;&#10;자동 생성된 설명">
            <a:extLst>
              <a:ext uri="{FF2B5EF4-FFF2-40B4-BE49-F238E27FC236}">
                <a16:creationId xmlns:a16="http://schemas.microsoft.com/office/drawing/2014/main" id="{6E4F48E2-DB72-F146-8EB9-42986EF2F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110" y="1010204"/>
            <a:ext cx="6033180" cy="3027600"/>
          </a:xfrm>
          <a:prstGeom prst="rect">
            <a:avLst/>
          </a:prstGeom>
        </p:spPr>
      </p:pic>
      <p:pic>
        <p:nvPicPr>
          <p:cNvPr id="14" name="그림 13" descr="스크린샷이(가) 표시된 사진&#10;&#10;자동 생성된 설명">
            <a:extLst>
              <a:ext uri="{FF2B5EF4-FFF2-40B4-BE49-F238E27FC236}">
                <a16:creationId xmlns:a16="http://schemas.microsoft.com/office/drawing/2014/main" id="{7B0B3076-E7DB-0B4D-87A0-1E0C2101AF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7948" y="3410546"/>
            <a:ext cx="6033181" cy="3027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BE2AF15-2AF9-4F4D-9E3F-74CD6A7128E5}"/>
              </a:ext>
            </a:extLst>
          </p:cNvPr>
          <p:cNvSpPr txBox="1"/>
          <p:nvPr/>
        </p:nvSpPr>
        <p:spPr>
          <a:xfrm>
            <a:off x="6716452" y="1774653"/>
            <a:ext cx="42915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dirty="0"/>
              <a:t>총</a:t>
            </a:r>
            <a:r>
              <a:rPr kumimoji="1" lang="ko-KR" altLang="en-US" dirty="0"/>
              <a:t> </a:t>
            </a:r>
            <a:r>
              <a:rPr kumimoji="1" lang="en-US" altLang="ko-KR" dirty="0"/>
              <a:t>12</a:t>
            </a:r>
            <a:r>
              <a:rPr kumimoji="1" lang="ko-KR" altLang="en-US" dirty="0"/>
              <a:t>가지 독립변수를 가지고 </a:t>
            </a:r>
            <a:r>
              <a:rPr kumimoji="1" lang="en-US" altLang="ko-KR" dirty="0"/>
              <a:t>Random Forest </a:t>
            </a:r>
            <a:r>
              <a:rPr kumimoji="1" lang="ko-KR" altLang="en-US" dirty="0"/>
              <a:t>알고리즘으로 예측을 했을 때 총 </a:t>
            </a:r>
            <a:r>
              <a:rPr kumimoji="1" lang="en-US" altLang="ko-KR" dirty="0"/>
              <a:t>4</a:t>
            </a:r>
            <a:r>
              <a:rPr kumimoji="1" lang="ko-KR" altLang="en-US" dirty="0"/>
              <a:t>가지의 중요 변수를 확인 하였다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왼쪽 화살표[L] 3">
            <a:extLst>
              <a:ext uri="{FF2B5EF4-FFF2-40B4-BE49-F238E27FC236}">
                <a16:creationId xmlns:a16="http://schemas.microsoft.com/office/drawing/2014/main" id="{F8054F7C-5FE0-2C45-AA86-603D36669F9A}"/>
              </a:ext>
            </a:extLst>
          </p:cNvPr>
          <p:cNvSpPr/>
          <p:nvPr/>
        </p:nvSpPr>
        <p:spPr>
          <a:xfrm rot="19551530">
            <a:off x="5451023" y="3433174"/>
            <a:ext cx="961293" cy="351693"/>
          </a:xfrm>
          <a:prstGeom prst="lef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4248AE5-543A-414A-A054-0E867E385D7D}"/>
              </a:ext>
            </a:extLst>
          </p:cNvPr>
          <p:cNvSpPr txBox="1"/>
          <p:nvPr/>
        </p:nvSpPr>
        <p:spPr>
          <a:xfrm>
            <a:off x="1064670" y="4587877"/>
            <a:ext cx="42915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dirty="0"/>
              <a:t>높은</a:t>
            </a:r>
            <a:r>
              <a:rPr kumimoji="1" lang="ko-KR" altLang="en-US" dirty="0"/>
              <a:t> 중요도를 보이는 </a:t>
            </a:r>
            <a:r>
              <a:rPr kumimoji="1" lang="en-US" altLang="ko-KR" dirty="0"/>
              <a:t>BPS, PBR, </a:t>
            </a:r>
            <a:r>
              <a:rPr kumimoji="1" lang="ko-KR" altLang="en-US" dirty="0"/>
              <a:t>자본총계</a:t>
            </a:r>
            <a:r>
              <a:rPr kumimoji="1" lang="en-US" altLang="ko-KR" dirty="0"/>
              <a:t>,</a:t>
            </a:r>
          </a:p>
          <a:p>
            <a:pPr algn="ctr"/>
            <a:r>
              <a:rPr kumimoji="1" lang="ko-KR" altLang="en-US" dirty="0"/>
              <a:t>매출액을 가지고 예측을 하였을 때 다음과 같이 더 높은 </a:t>
            </a:r>
            <a:r>
              <a:rPr kumimoji="1" lang="ko-KR" altLang="en-US" dirty="0" err="1"/>
              <a:t>예측률을</a:t>
            </a:r>
            <a:r>
              <a:rPr kumimoji="1" lang="ko-KR" altLang="en-US" dirty="0"/>
              <a:t> 얻었다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EE5DBB0-4884-7F48-9246-FE42D6F24C6D}"/>
              </a:ext>
            </a:extLst>
          </p:cNvPr>
          <p:cNvSpPr/>
          <p:nvPr/>
        </p:nvSpPr>
        <p:spPr>
          <a:xfrm>
            <a:off x="10411320" y="172820"/>
            <a:ext cx="15215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bg1"/>
                </a:solidFill>
              </a:rPr>
              <a:t>중요 변수 선정</a:t>
            </a:r>
          </a:p>
        </p:txBody>
      </p:sp>
    </p:spTree>
    <p:extLst>
      <p:ext uri="{BB962C8B-B14F-4D97-AF65-F5344CB8AC3E}">
        <p14:creationId xmlns:p14="http://schemas.microsoft.com/office/powerpoint/2010/main" val="561242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5AA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79E7F66A-B03A-6649-89DE-D1E08838BD0F}"/>
              </a:ext>
            </a:extLst>
          </p:cNvPr>
          <p:cNvSpPr/>
          <p:nvPr/>
        </p:nvSpPr>
        <p:spPr>
          <a:xfrm>
            <a:off x="259110" y="620688"/>
            <a:ext cx="1167378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FFCE1B0-7F38-D34F-8B07-2ECED0C84BAB}"/>
              </a:ext>
            </a:extLst>
          </p:cNvPr>
          <p:cNvSpPr/>
          <p:nvPr/>
        </p:nvSpPr>
        <p:spPr>
          <a:xfrm>
            <a:off x="259110" y="172820"/>
            <a:ext cx="10647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bg1"/>
                </a:solidFill>
              </a:rPr>
              <a:t>분석 결과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B58D861-33D0-AA4C-A20B-5ECE3F927612}"/>
              </a:ext>
            </a:extLst>
          </p:cNvPr>
          <p:cNvSpPr/>
          <p:nvPr/>
        </p:nvSpPr>
        <p:spPr>
          <a:xfrm>
            <a:off x="5627948" y="74100"/>
            <a:ext cx="936104" cy="936104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EE5DBB0-4884-7F48-9246-FE42D6F24C6D}"/>
              </a:ext>
            </a:extLst>
          </p:cNvPr>
          <p:cNvSpPr/>
          <p:nvPr/>
        </p:nvSpPr>
        <p:spPr>
          <a:xfrm>
            <a:off x="9989729" y="172820"/>
            <a:ext cx="19431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bg1"/>
                </a:solidFill>
              </a:rPr>
              <a:t>주 가 </a:t>
            </a:r>
            <a:r>
              <a:rPr lang="en-US" altLang="ko-KR" b="1" spc="-150" dirty="0">
                <a:solidFill>
                  <a:schemeClr val="bg1"/>
                </a:solidFill>
              </a:rPr>
              <a:t>&amp;</a:t>
            </a:r>
            <a:r>
              <a:rPr lang="ko-KR" altLang="en-US" b="1" spc="-150" dirty="0">
                <a:solidFill>
                  <a:schemeClr val="bg1"/>
                </a:solidFill>
              </a:rPr>
              <a:t> 변수 </a:t>
            </a:r>
            <a:r>
              <a:rPr lang="ko-KR" altLang="en-US" b="1" spc="-150" dirty="0" err="1">
                <a:solidFill>
                  <a:schemeClr val="bg1"/>
                </a:solidFill>
              </a:rPr>
              <a:t>산점도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pic>
        <p:nvPicPr>
          <p:cNvPr id="8" name="그림 7" descr="지도, 텍스트, 테이블, 남자이(가) 표시된 사진&#10;&#10;자동 생성된 설명">
            <a:extLst>
              <a:ext uri="{FF2B5EF4-FFF2-40B4-BE49-F238E27FC236}">
                <a16:creationId xmlns:a16="http://schemas.microsoft.com/office/drawing/2014/main" id="{2A728635-CE8F-7C44-8730-DD7630E707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9765" y="1556792"/>
            <a:ext cx="9032471" cy="4532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449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5AA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79E7F66A-B03A-6649-89DE-D1E08838BD0F}"/>
              </a:ext>
            </a:extLst>
          </p:cNvPr>
          <p:cNvSpPr/>
          <p:nvPr/>
        </p:nvSpPr>
        <p:spPr>
          <a:xfrm>
            <a:off x="259110" y="620688"/>
            <a:ext cx="1167378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FFCE1B0-7F38-D34F-8B07-2ECED0C84BAB}"/>
              </a:ext>
            </a:extLst>
          </p:cNvPr>
          <p:cNvSpPr/>
          <p:nvPr/>
        </p:nvSpPr>
        <p:spPr>
          <a:xfrm>
            <a:off x="259110" y="172820"/>
            <a:ext cx="10647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bg1"/>
                </a:solidFill>
              </a:rPr>
              <a:t>분석 결과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B58D861-33D0-AA4C-A20B-5ECE3F927612}"/>
              </a:ext>
            </a:extLst>
          </p:cNvPr>
          <p:cNvSpPr/>
          <p:nvPr/>
        </p:nvSpPr>
        <p:spPr>
          <a:xfrm>
            <a:off x="5627948" y="74100"/>
            <a:ext cx="936104" cy="936104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E2AF15-2AF9-4F4D-9E3F-74CD6A7128E5}"/>
              </a:ext>
            </a:extLst>
          </p:cNvPr>
          <p:cNvSpPr txBox="1"/>
          <p:nvPr/>
        </p:nvSpPr>
        <p:spPr>
          <a:xfrm>
            <a:off x="8898567" y="2932205"/>
            <a:ext cx="27668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설명력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약 </a:t>
            </a:r>
            <a:r>
              <a:rPr kumimoji="1" lang="en-US" altLang="ko-KR" dirty="0"/>
              <a:t>86%</a:t>
            </a:r>
          </a:p>
          <a:p>
            <a:pPr algn="ctr"/>
            <a:r>
              <a:rPr kumimoji="1" lang="en-US" altLang="ko-Kore-KR" dirty="0" err="1"/>
              <a:t>Mse</a:t>
            </a:r>
            <a:r>
              <a:rPr kumimoji="1" lang="en-US" altLang="ko-Kore-KR" dirty="0"/>
              <a:t> : </a:t>
            </a:r>
            <a:r>
              <a:rPr kumimoji="1" lang="ko-KR" altLang="en-US" dirty="0"/>
              <a:t>약 </a:t>
            </a:r>
            <a:r>
              <a:rPr kumimoji="1" lang="en-US" altLang="ko-KR" dirty="0"/>
              <a:t>0.0007</a:t>
            </a:r>
          </a:p>
          <a:p>
            <a:pPr algn="ctr"/>
            <a:r>
              <a:rPr kumimoji="1" lang="ko-KR" altLang="en-US" dirty="0"/>
              <a:t>상관도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약 </a:t>
            </a:r>
            <a:r>
              <a:rPr kumimoji="1" lang="en-US" altLang="ko-KR" dirty="0"/>
              <a:t>0.93</a:t>
            </a:r>
            <a:endParaRPr kumimoji="1" lang="ko-Kore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EE5DBB0-4884-7F48-9246-FE42D6F24C6D}"/>
              </a:ext>
            </a:extLst>
          </p:cNvPr>
          <p:cNvSpPr/>
          <p:nvPr/>
        </p:nvSpPr>
        <p:spPr>
          <a:xfrm>
            <a:off x="9566537" y="172820"/>
            <a:ext cx="23663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bg1"/>
                </a:solidFill>
              </a:rPr>
              <a:t>주가 </a:t>
            </a:r>
            <a:r>
              <a:rPr lang="en-US" altLang="ko-KR" b="1" spc="-150" dirty="0">
                <a:solidFill>
                  <a:schemeClr val="bg1"/>
                </a:solidFill>
              </a:rPr>
              <a:t>&amp;</a:t>
            </a:r>
            <a:r>
              <a:rPr lang="ko-KR" altLang="en-US" b="1" spc="-150" dirty="0">
                <a:solidFill>
                  <a:schemeClr val="bg1"/>
                </a:solidFill>
              </a:rPr>
              <a:t> 예측 주가 </a:t>
            </a:r>
            <a:r>
              <a:rPr lang="ko-KR" altLang="en-US" b="1" spc="-150" dirty="0" err="1">
                <a:solidFill>
                  <a:schemeClr val="bg1"/>
                </a:solidFill>
              </a:rPr>
              <a:t>산점도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pic>
        <p:nvPicPr>
          <p:cNvPr id="5" name="그림 4" descr="텍스트, 지도, 빨간색, 하얀색이(가) 표시된 사진&#10;&#10;자동 생성된 설명">
            <a:extLst>
              <a:ext uri="{FF2B5EF4-FFF2-40B4-BE49-F238E27FC236}">
                <a16:creationId xmlns:a16="http://schemas.microsoft.com/office/drawing/2014/main" id="{F5244C9A-99B8-854A-9F3F-070439198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431" y="1320628"/>
            <a:ext cx="8262815" cy="41464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F9D5FD-A622-874A-947C-6C22A41F8211}"/>
              </a:ext>
            </a:extLst>
          </p:cNvPr>
          <p:cNvSpPr txBox="1"/>
          <p:nvPr/>
        </p:nvSpPr>
        <p:spPr>
          <a:xfrm>
            <a:off x="1834662" y="5777537"/>
            <a:ext cx="85226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dirty="0"/>
              <a:t>현재</a:t>
            </a:r>
            <a:r>
              <a:rPr kumimoji="1" lang="ko-KR" altLang="en-US" dirty="0"/>
              <a:t> 가지고 있는 데이터 셋을 통해 얻은 결론은 </a:t>
            </a:r>
            <a:r>
              <a:rPr kumimoji="1" lang="ko-KR" altLang="en-US" b="1" dirty="0"/>
              <a:t>주가</a:t>
            </a:r>
            <a:r>
              <a:rPr kumimoji="1" lang="ko-KR" altLang="en-US" dirty="0"/>
              <a:t>를 예측 할 때에는 </a:t>
            </a:r>
            <a:r>
              <a:rPr kumimoji="1" lang="en-US" altLang="ko-KR" b="1" dirty="0"/>
              <a:t>BPS, PBR, </a:t>
            </a:r>
            <a:r>
              <a:rPr kumimoji="1" lang="ko-KR" altLang="en-US" b="1" dirty="0"/>
              <a:t>매출액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자본 총계</a:t>
            </a:r>
            <a:r>
              <a:rPr kumimoji="1" lang="ko-KR" altLang="en-US" dirty="0"/>
              <a:t>를 가지고 예측 해야 가장 높은 </a:t>
            </a:r>
            <a:r>
              <a:rPr kumimoji="1" lang="ko-KR" altLang="en-US" dirty="0" err="1"/>
              <a:t>예측률을</a:t>
            </a:r>
            <a:r>
              <a:rPr kumimoji="1" lang="ko-KR" altLang="en-US" dirty="0"/>
              <a:t> 보인다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8128906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157</Words>
  <Application>Microsoft Macintosh PowerPoint</Application>
  <PresentationFormat>와이드스크린</PresentationFormat>
  <Paragraphs>24</Paragraphs>
  <Slides>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HY헤드라인M</vt:lpstr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김도민</dc:creator>
  <cp:lastModifiedBy>김도민</cp:lastModifiedBy>
  <cp:revision>21</cp:revision>
  <dcterms:created xsi:type="dcterms:W3CDTF">2020-04-02T06:41:36Z</dcterms:created>
  <dcterms:modified xsi:type="dcterms:W3CDTF">2020-04-02T08:58:23Z</dcterms:modified>
</cp:coreProperties>
</file>

<file path=docProps/thumbnail.jpeg>
</file>